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7" r:id="rId4"/>
    <p:sldId id="282" r:id="rId5"/>
    <p:sldId id="283" r:id="rId6"/>
    <p:sldId id="257" r:id="rId7"/>
    <p:sldId id="284" r:id="rId8"/>
    <p:sldId id="274" r:id="rId9"/>
    <p:sldId id="258" r:id="rId10"/>
    <p:sldId id="259" r:id="rId11"/>
    <p:sldId id="275" r:id="rId12"/>
    <p:sldId id="261" r:id="rId13"/>
    <p:sldId id="262" r:id="rId14"/>
    <p:sldId id="276" r:id="rId15"/>
    <p:sldId id="260" r:id="rId16"/>
    <p:sldId id="263" r:id="rId17"/>
    <p:sldId id="264" r:id="rId18"/>
    <p:sldId id="277" r:id="rId19"/>
    <p:sldId id="265" r:id="rId20"/>
    <p:sldId id="278" r:id="rId21"/>
    <p:sldId id="279" r:id="rId22"/>
    <p:sldId id="266" r:id="rId23"/>
    <p:sldId id="267" r:id="rId24"/>
    <p:sldId id="268" r:id="rId25"/>
    <p:sldId id="285" r:id="rId26"/>
    <p:sldId id="280" r:id="rId27"/>
    <p:sldId id="269" r:id="rId28"/>
    <p:sldId id="270" r:id="rId29"/>
    <p:sldId id="271" r:id="rId30"/>
    <p:sldId id="272" r:id="rId31"/>
    <p:sldId id="273"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1301" y="12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ctr"/>
            <a:endParaRPr lang="en-US" dirty="0" smtClean="0"/>
          </a:p>
          <a:p>
            <a:pPr algn="ctr"/>
            <a:endParaRPr lang="en-US" dirty="0"/>
          </a:p>
          <a:p>
            <a:pPr marL="0" indent="0" algn="ctr">
              <a:buNone/>
            </a:pPr>
            <a:r>
              <a:rPr lang="en-US" sz="4000" b="1" dirty="0" smtClean="0"/>
              <a:t>Maternal Immunization</a:t>
            </a:r>
            <a:endParaRPr lang="en-US" sz="4000" b="1" dirty="0" smtClean="0"/>
          </a:p>
          <a:p>
            <a:pPr marL="0" indent="0" algn="ctr">
              <a:buNone/>
            </a:pPr>
            <a:endParaRPr lang="en-US" dirty="0" smtClean="0"/>
          </a:p>
          <a:p>
            <a:pPr marL="0" indent="0" algn="ctr">
              <a:buNone/>
            </a:pPr>
            <a:r>
              <a:rPr lang="en-US" sz="3600" b="1" dirty="0" smtClean="0">
                <a:solidFill>
                  <a:srgbClr val="C00000"/>
                </a:solidFill>
              </a:rPr>
              <a:t>Assist </a:t>
            </a:r>
            <a:r>
              <a:rPr lang="en-US" sz="3600" b="1" dirty="0" smtClean="0">
                <a:solidFill>
                  <a:srgbClr val="C00000"/>
                </a:solidFill>
              </a:rPr>
              <a:t>Lecturer : </a:t>
            </a:r>
            <a:r>
              <a:rPr lang="en-US" sz="3600" b="1" dirty="0" err="1" smtClean="0">
                <a:solidFill>
                  <a:srgbClr val="C00000"/>
                </a:solidFill>
              </a:rPr>
              <a:t>Alyaa</a:t>
            </a:r>
            <a:r>
              <a:rPr lang="en-US" sz="3600" b="1" dirty="0" smtClean="0">
                <a:solidFill>
                  <a:srgbClr val="C00000"/>
                </a:solidFill>
              </a:rPr>
              <a:t> </a:t>
            </a:r>
            <a:r>
              <a:rPr lang="en-US" sz="3600" b="1" dirty="0" smtClean="0">
                <a:solidFill>
                  <a:srgbClr val="C00000"/>
                </a:solidFill>
              </a:rPr>
              <a:t>Hussein </a:t>
            </a:r>
            <a:endParaRPr lang="en-US" sz="3600" b="1" dirty="0">
              <a:solidFill>
                <a:srgbClr val="C00000"/>
              </a:solidFill>
            </a:endParaRPr>
          </a:p>
        </p:txBody>
      </p:sp>
    </p:spTree>
    <p:extLst>
      <p:ext uri="{BB962C8B-B14F-4D97-AF65-F5344CB8AC3E}">
        <p14:creationId xmlns:p14="http://schemas.microsoft.com/office/powerpoint/2010/main" val="699829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r>
              <a:rPr lang="en-US" sz="4600" b="1" dirty="0"/>
              <a:t>F</a:t>
            </a:r>
            <a:r>
              <a:rPr lang="en-US" sz="4600" b="1" dirty="0" smtClean="0"/>
              <a:t>lu </a:t>
            </a:r>
            <a:r>
              <a:rPr lang="en-US" sz="4600" b="1" dirty="0"/>
              <a:t>Vaccination</a:t>
            </a:r>
          </a:p>
          <a:p>
            <a:r>
              <a:rPr lang="en-US" dirty="0" smtClean="0"/>
              <a:t>Influenza </a:t>
            </a:r>
            <a:r>
              <a:rPr lang="en-US" dirty="0"/>
              <a:t>(flu) is a potentially serious disease that can lead to hospitalization and sometimes even death. Every flu season is different, and flu can affect people differently, but millions of people get flu every year, hundreds of thousands of people are hospitalized and </a:t>
            </a:r>
            <a:r>
              <a:rPr lang="en-US" dirty="0" smtClean="0"/>
              <a:t>thousands </a:t>
            </a:r>
            <a:r>
              <a:rPr lang="en-US" dirty="0"/>
              <a:t>of people die from flu-related causes every year. Flu can mean a few days of feeling bad and missing work or it can result in more serious illness. </a:t>
            </a:r>
          </a:p>
        </p:txBody>
      </p:sp>
    </p:spTree>
    <p:extLst>
      <p:ext uri="{BB962C8B-B14F-4D97-AF65-F5344CB8AC3E}">
        <p14:creationId xmlns:p14="http://schemas.microsoft.com/office/powerpoint/2010/main" val="8412786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a:bodyPr>
          <a:lstStyle/>
          <a:p>
            <a:r>
              <a:rPr lang="en-US" dirty="0"/>
              <a:t>Complications of flu can include bacterial pneumonia, ear infections, sinus infections and worsening of chronic medical conditions, such as congestive heart failure, asthma, or diabetes. An annual seasonal flu vaccine is the best way to help protect against flu. Vaccination has been shown to have many benefits including reducing the risk of flu illnesses, hospitalizations and even the risk of flu-related death in children. </a:t>
            </a:r>
          </a:p>
        </p:txBody>
      </p:sp>
    </p:spTree>
    <p:extLst>
      <p:ext uri="{BB962C8B-B14F-4D97-AF65-F5344CB8AC3E}">
        <p14:creationId xmlns:p14="http://schemas.microsoft.com/office/powerpoint/2010/main" val="397499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r>
              <a:rPr lang="en-US" dirty="0"/>
              <a:t>When should </a:t>
            </a:r>
            <a:r>
              <a:rPr lang="en-US" dirty="0" smtClean="0"/>
              <a:t>person get </a:t>
            </a:r>
            <a:r>
              <a:rPr lang="en-US" dirty="0"/>
              <a:t>vaccinated?</a:t>
            </a:r>
          </a:p>
          <a:p>
            <a:r>
              <a:rPr lang="en-US" dirty="0"/>
              <a:t>It’s best to be vaccinated before flu begins spreading in </a:t>
            </a:r>
            <a:r>
              <a:rPr lang="en-US" dirty="0" smtClean="0"/>
              <a:t>the community</a:t>
            </a:r>
            <a:r>
              <a:rPr lang="en-US" dirty="0"/>
              <a:t>. September </a:t>
            </a:r>
            <a:r>
              <a:rPr lang="en-US" dirty="0" smtClean="0"/>
              <a:t>9and October10 </a:t>
            </a:r>
            <a:r>
              <a:rPr lang="en-US" dirty="0"/>
              <a:t>are generally good times to be vaccinated against flu. Ideally, everyone should be vaccinated by the end of October. However, even if </a:t>
            </a:r>
            <a:r>
              <a:rPr lang="en-US" dirty="0" smtClean="0"/>
              <a:t>person are </a:t>
            </a:r>
            <a:r>
              <a:rPr lang="en-US" dirty="0"/>
              <a:t>not able to get vaccinated until November or later, vaccination is still recommended because flu most commonly peaks in </a:t>
            </a:r>
            <a:r>
              <a:rPr lang="en-US" dirty="0" smtClean="0"/>
              <a:t>February2 </a:t>
            </a:r>
            <a:r>
              <a:rPr lang="en-US" dirty="0"/>
              <a:t>and significant activity can continue into </a:t>
            </a:r>
            <a:r>
              <a:rPr lang="en-US" dirty="0" smtClean="0"/>
              <a:t>May5.</a:t>
            </a:r>
            <a:endParaRPr lang="en-US" dirty="0"/>
          </a:p>
        </p:txBody>
      </p:sp>
    </p:spTree>
    <p:extLst>
      <p:ext uri="{BB962C8B-B14F-4D97-AF65-F5344CB8AC3E}">
        <p14:creationId xmlns:p14="http://schemas.microsoft.com/office/powerpoint/2010/main" val="1225488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Additional considerations concerning the timing of vaccination for certain groups include:</a:t>
            </a:r>
          </a:p>
          <a:p>
            <a:endParaRPr lang="en-US" dirty="0"/>
          </a:p>
          <a:p>
            <a:r>
              <a:rPr lang="en-US" dirty="0"/>
              <a:t>Adults, especially those 65 years and older, should generally not get vaccinated early (in </a:t>
            </a:r>
            <a:r>
              <a:rPr lang="en-US" dirty="0" smtClean="0"/>
              <a:t>July7 </a:t>
            </a:r>
            <a:r>
              <a:rPr lang="en-US" dirty="0"/>
              <a:t>or </a:t>
            </a:r>
            <a:r>
              <a:rPr lang="en-US" dirty="0" smtClean="0"/>
              <a:t>August8) </a:t>
            </a:r>
            <a:r>
              <a:rPr lang="en-US" dirty="0"/>
              <a:t>because protection may decrease over time, but early vaccination can be considered for any person who is unable to return at a later time to be vaccinated</a:t>
            </a:r>
            <a:r>
              <a:rPr lang="en-US" dirty="0" smtClean="0"/>
              <a:t>.</a:t>
            </a:r>
            <a:endParaRPr lang="en-US" dirty="0"/>
          </a:p>
        </p:txBody>
      </p:sp>
    </p:spTree>
    <p:extLst>
      <p:ext uri="{BB962C8B-B14F-4D97-AF65-F5344CB8AC3E}">
        <p14:creationId xmlns:p14="http://schemas.microsoft.com/office/powerpoint/2010/main" val="3938368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a:bodyPr>
          <a:lstStyle/>
          <a:p>
            <a:r>
              <a:rPr lang="en-US" dirty="0"/>
              <a:t>Children can get vaccinated as soon as vaccine becomes available, even if this is in July or August. Some children need two doses of flu vaccine. For those children it is recommended to get the first dose as soon as vaccine is available, because the second dose needs to be given at least 4 weeks after the first.</a:t>
            </a:r>
          </a:p>
          <a:p>
            <a:r>
              <a:rPr lang="en-US" dirty="0"/>
              <a:t>Early vaccination can also be considered for </a:t>
            </a:r>
            <a:r>
              <a:rPr lang="en-US" dirty="0" smtClean="0"/>
              <a:t>women who </a:t>
            </a:r>
            <a:r>
              <a:rPr lang="en-US" dirty="0"/>
              <a:t>are in the third trimester of pregnancy, because this can help protect their infants during the first months of life (when they are too young to be vaccinated).</a:t>
            </a:r>
          </a:p>
          <a:p>
            <a:endParaRPr lang="en-US" dirty="0"/>
          </a:p>
        </p:txBody>
      </p:sp>
    </p:spTree>
    <p:extLst>
      <p:ext uri="{BB962C8B-B14F-4D97-AF65-F5344CB8AC3E}">
        <p14:creationId xmlns:p14="http://schemas.microsoft.com/office/powerpoint/2010/main" val="4035047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10000"/>
          </a:bodyPr>
          <a:lstStyle/>
          <a:p>
            <a:r>
              <a:rPr lang="en-US" dirty="0"/>
              <a:t>Why should pregnant people get a flu shot?</a:t>
            </a:r>
          </a:p>
          <a:p>
            <a:r>
              <a:rPr lang="en-US" dirty="0"/>
              <a:t>Influenza is more likely to cause severe illness in pregnant people than in people of reproductive age who are not pregnant. Changes to the immune system, heart, and lungs during pregnancy make people more susceptible to influenza severe enough to cause hospitalization throughout pregnancy and up to two weeks postpartum. Influenza also may be harmful for the developing baby. A common influenza symptom fever may be associated with neural tube defects and other adverse outcomes for a developing baby. Parental vaccination also can help protect a baby from influenza after birth (because antibodies are passed to a developing baby during pregnancy)</a:t>
            </a:r>
          </a:p>
        </p:txBody>
      </p:sp>
    </p:spTree>
    <p:extLst>
      <p:ext uri="{BB962C8B-B14F-4D97-AF65-F5344CB8AC3E}">
        <p14:creationId xmlns:p14="http://schemas.microsoft.com/office/powerpoint/2010/main" val="20615879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endParaRPr lang="en-US" dirty="0" smtClean="0"/>
          </a:p>
          <a:p>
            <a:endParaRPr lang="en-US" dirty="0"/>
          </a:p>
          <a:p>
            <a:r>
              <a:rPr lang="en-US" dirty="0" smtClean="0"/>
              <a:t>A </a:t>
            </a:r>
            <a:r>
              <a:rPr lang="en-US" dirty="0"/>
              <a:t>number of studies have shown that in addition to helping to protect pregnant people from flu, a flu vaccine given during pregnancy helps protect the baby from flu for several months after birth, when he or she is too young to be vaccinated</a:t>
            </a:r>
          </a:p>
        </p:txBody>
      </p:sp>
    </p:spTree>
    <p:extLst>
      <p:ext uri="{BB962C8B-B14F-4D97-AF65-F5344CB8AC3E}">
        <p14:creationId xmlns:p14="http://schemas.microsoft.com/office/powerpoint/2010/main" val="1599993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a:bodyPr>
          <a:lstStyle/>
          <a:p>
            <a:endParaRPr lang="en-US" dirty="0" smtClean="0"/>
          </a:p>
          <a:p>
            <a:endParaRPr lang="en-US" dirty="0"/>
          </a:p>
          <a:p>
            <a:r>
              <a:rPr lang="en-US" dirty="0" smtClean="0"/>
              <a:t>MMR </a:t>
            </a:r>
            <a:r>
              <a:rPr lang="en-US" dirty="0"/>
              <a:t>is a vaccine that </a:t>
            </a:r>
            <a:r>
              <a:rPr lang="en-US" dirty="0" smtClean="0"/>
              <a:t>protect against </a:t>
            </a:r>
            <a:r>
              <a:rPr lang="en-US" dirty="0"/>
              <a:t>3 viral infections – measles, mumps and rubella. </a:t>
            </a:r>
            <a:endParaRPr lang="en-US" dirty="0" smtClean="0"/>
          </a:p>
          <a:p>
            <a:r>
              <a:rPr lang="en-US" dirty="0" smtClean="0"/>
              <a:t>There </a:t>
            </a:r>
            <a:r>
              <a:rPr lang="en-US" dirty="0"/>
              <a:t>are no single vaccines available for these infections. In New Zealand, the MMR vaccine is part of the childhood </a:t>
            </a:r>
            <a:r>
              <a:rPr lang="en-US" dirty="0" err="1"/>
              <a:t>immunisation</a:t>
            </a:r>
            <a:r>
              <a:rPr lang="en-US" dirty="0"/>
              <a:t> schedule for children at 12 months and 15 months of age.</a:t>
            </a:r>
          </a:p>
          <a:p>
            <a:endParaRPr lang="en-US" dirty="0"/>
          </a:p>
          <a:p>
            <a:endParaRPr lang="en-US" dirty="0"/>
          </a:p>
          <a:p>
            <a:endParaRPr lang="en-US" dirty="0"/>
          </a:p>
        </p:txBody>
      </p:sp>
    </p:spTree>
    <p:extLst>
      <p:ext uri="{BB962C8B-B14F-4D97-AF65-F5344CB8AC3E}">
        <p14:creationId xmlns:p14="http://schemas.microsoft.com/office/powerpoint/2010/main" val="25577165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Just one dose of MMR </a:t>
            </a:r>
            <a:r>
              <a:rPr lang="en-US" dirty="0" smtClean="0"/>
              <a:t>give a </a:t>
            </a:r>
            <a:r>
              <a:rPr lang="en-US" dirty="0"/>
              <a:t>95% chance of being protected against measles. The reason for a second dose is to make sure the 5% who need this second vaccine get immunity. </a:t>
            </a:r>
          </a:p>
          <a:p>
            <a:endParaRPr lang="en-US" dirty="0"/>
          </a:p>
          <a:p>
            <a:r>
              <a:rPr lang="en-US" dirty="0"/>
              <a:t>Live attenuated vaccines do not usually cause problems in people who are healthy. If it does cause symptoms of the disease, it is milder than if you had caught the disease. </a:t>
            </a:r>
          </a:p>
          <a:p>
            <a:endParaRPr lang="en-US" dirty="0"/>
          </a:p>
        </p:txBody>
      </p:sp>
    </p:spTree>
    <p:extLst>
      <p:ext uri="{BB962C8B-B14F-4D97-AF65-F5344CB8AC3E}">
        <p14:creationId xmlns:p14="http://schemas.microsoft.com/office/powerpoint/2010/main" val="677361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20000"/>
          </a:bodyPr>
          <a:lstStyle/>
          <a:p>
            <a:r>
              <a:rPr lang="en-US" dirty="0"/>
              <a:t>Why is vaccination against measles, mumps and rubella important?</a:t>
            </a:r>
          </a:p>
          <a:p>
            <a:r>
              <a:rPr lang="en-US" dirty="0"/>
              <a:t>Vaccination with the MMR vaccine is the best way to protect against measles, mumps and rubella. While these infections may be mild in some people, they can cause serious complications in others.</a:t>
            </a:r>
          </a:p>
          <a:p>
            <a:endParaRPr lang="en-US" dirty="0"/>
          </a:p>
          <a:p>
            <a:r>
              <a:rPr lang="en-US" dirty="0"/>
              <a:t>Measles: The infection can be serious, with 1 in 10 needing to go to hospital. Complications include </a:t>
            </a:r>
            <a:r>
              <a:rPr lang="en-US" dirty="0" err="1"/>
              <a:t>diarrhoea</a:t>
            </a:r>
            <a:r>
              <a:rPr lang="en-US" dirty="0"/>
              <a:t> (which can lead to dehydration), ear infections (which can cause hearing loss), pneumonia (which is the most common cause of death) and encephalitis (brain inflammation), which can cause brain damage. </a:t>
            </a:r>
          </a:p>
        </p:txBody>
      </p:sp>
    </p:spTree>
    <p:extLst>
      <p:ext uri="{BB962C8B-B14F-4D97-AF65-F5344CB8AC3E}">
        <p14:creationId xmlns:p14="http://schemas.microsoft.com/office/powerpoint/2010/main" val="4156626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Maternal immunization provides important health benefits to both pregnant women and to their fetus. Vaccine-preventable diseases cause significant morbidity and mortality among maternal, neonatal, and young infant. Some infections are so serious even they can waste pregnancy, harm her baby during pregnancy or after delivery. These complications can be protected with vaccination</a:t>
            </a:r>
            <a:r>
              <a:rPr lang="en-US" dirty="0" smtClean="0"/>
              <a:t>..</a:t>
            </a:r>
            <a:endParaRPr lang="en-US" dirty="0"/>
          </a:p>
        </p:txBody>
      </p:sp>
    </p:spTree>
    <p:extLst>
      <p:ext uri="{BB962C8B-B14F-4D97-AF65-F5344CB8AC3E}">
        <p14:creationId xmlns:p14="http://schemas.microsoft.com/office/powerpoint/2010/main" val="1695913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77500" lnSpcReduction="20000"/>
          </a:bodyPr>
          <a:lstStyle/>
          <a:p>
            <a:r>
              <a:rPr lang="en-US" dirty="0"/>
              <a:t>Mumps: The symptoms of mumps are usually mild, such as swollen salivary glands (at the side of </a:t>
            </a:r>
            <a:r>
              <a:rPr lang="en-US" dirty="0" smtClean="0"/>
              <a:t>the face</a:t>
            </a:r>
            <a:r>
              <a:rPr lang="en-US" dirty="0"/>
              <a:t>), headache and fever, but it can cause serious complications such as deafness, swollen testicles or ovaries, and meningitis. </a:t>
            </a:r>
            <a:endParaRPr lang="en-US" dirty="0" smtClean="0"/>
          </a:p>
          <a:p>
            <a:endParaRPr lang="en-US" dirty="0"/>
          </a:p>
          <a:p>
            <a:r>
              <a:rPr lang="en-US" dirty="0"/>
              <a:t>Rubella (also called German measles): This is usually a mild infection that gets better within about 7–10 days, but it becomes a serious concern if a pregnant woman catches the infection during the first 20 weeks of pregnancy. This is because the rubella virus can affect the development of the baby and cause severe health problems such as eye problems, deafness, heart abnormalities and brain damage. </a:t>
            </a:r>
          </a:p>
          <a:p>
            <a:r>
              <a:rPr lang="en-US" dirty="0"/>
              <a:t>Measles, mumps and rubella are all easily spread from an infected person by coughing, sneezing or talking. They can be spread by face-to-face contact within a </a:t>
            </a:r>
            <a:r>
              <a:rPr lang="en-US" dirty="0" err="1" smtClean="0"/>
              <a:t>metre</a:t>
            </a:r>
            <a:r>
              <a:rPr lang="en-US" dirty="0" smtClean="0"/>
              <a:t>, </a:t>
            </a:r>
            <a:r>
              <a:rPr lang="en-US" dirty="0"/>
              <a:t>or by touching an object infected from droplets, such as a used tissue or keyboard. </a:t>
            </a:r>
          </a:p>
          <a:p>
            <a:endParaRPr lang="en-US" dirty="0"/>
          </a:p>
        </p:txBody>
      </p:sp>
    </p:spTree>
    <p:extLst>
      <p:ext uri="{BB962C8B-B14F-4D97-AF65-F5344CB8AC3E}">
        <p14:creationId xmlns:p14="http://schemas.microsoft.com/office/powerpoint/2010/main" val="1966746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r>
              <a:rPr lang="en-US" dirty="0" smtClean="0"/>
              <a:t>Measles </a:t>
            </a:r>
            <a:r>
              <a:rPr lang="en-US" dirty="0"/>
              <a:t>can also be caught by breathing in the same air as an infected person, such as when walking past someone who has the disease.</a:t>
            </a:r>
          </a:p>
          <a:p>
            <a:endParaRPr lang="en-US" dirty="0"/>
          </a:p>
          <a:p>
            <a:pPr marL="0" indent="0">
              <a:buNone/>
            </a:pPr>
            <a:r>
              <a:rPr lang="en-US" dirty="0" smtClean="0"/>
              <a:t>.</a:t>
            </a:r>
            <a:endParaRPr lang="en-US" dirty="0"/>
          </a:p>
          <a:p>
            <a:endParaRPr lang="en-US" dirty="0"/>
          </a:p>
        </p:txBody>
      </p:sp>
    </p:spTree>
    <p:extLst>
      <p:ext uri="{BB962C8B-B14F-4D97-AF65-F5344CB8AC3E}">
        <p14:creationId xmlns:p14="http://schemas.microsoft.com/office/powerpoint/2010/main" val="2916401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85000" lnSpcReduction="20000"/>
          </a:bodyPr>
          <a:lstStyle/>
          <a:p>
            <a:r>
              <a:rPr lang="en-US" dirty="0"/>
              <a:t>Women</a:t>
            </a:r>
          </a:p>
          <a:p>
            <a:r>
              <a:rPr lang="en-US" dirty="0"/>
              <a:t>All women of childbearing age need to know if they are protected from rubella. In pregnant women, rubella can cause serious complications to the unborn baby, especially during the first 20 weeks of pregnancy. Immunity from the mother can stop the baby becoming infected.</a:t>
            </a:r>
          </a:p>
          <a:p>
            <a:endParaRPr lang="en-US" dirty="0"/>
          </a:p>
          <a:p>
            <a:r>
              <a:rPr lang="en-US" dirty="0"/>
              <a:t>If </a:t>
            </a:r>
            <a:r>
              <a:rPr lang="en-US" dirty="0" smtClean="0"/>
              <a:t>mother was planning </a:t>
            </a:r>
            <a:r>
              <a:rPr lang="en-US" dirty="0"/>
              <a:t>a pregnancy, check with </a:t>
            </a:r>
            <a:r>
              <a:rPr lang="en-US" dirty="0" smtClean="0"/>
              <a:t>midwife </a:t>
            </a:r>
            <a:r>
              <a:rPr lang="en-US" dirty="0"/>
              <a:t>or doctor whether </a:t>
            </a:r>
            <a:r>
              <a:rPr lang="en-US" dirty="0" smtClean="0"/>
              <a:t>need </a:t>
            </a:r>
            <a:r>
              <a:rPr lang="en-US" dirty="0"/>
              <a:t>to be vaccinated against rubella. When </a:t>
            </a:r>
            <a:r>
              <a:rPr lang="en-US" dirty="0" smtClean="0"/>
              <a:t>get </a:t>
            </a:r>
            <a:r>
              <a:rPr lang="en-US" dirty="0"/>
              <a:t>vaccinated, avoid getting pregnant for at least 1 month afterwards. </a:t>
            </a:r>
          </a:p>
          <a:p>
            <a:endParaRPr lang="en-US" dirty="0"/>
          </a:p>
          <a:p>
            <a:r>
              <a:rPr lang="en-US" dirty="0"/>
              <a:t>MMR vaccine is a live vaccine and should not be given to pregnant women.</a:t>
            </a:r>
          </a:p>
        </p:txBody>
      </p:sp>
    </p:spTree>
    <p:extLst>
      <p:ext uri="{BB962C8B-B14F-4D97-AF65-F5344CB8AC3E}">
        <p14:creationId xmlns:p14="http://schemas.microsoft.com/office/powerpoint/2010/main" val="7794846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How is the MMR vaccine given?</a:t>
            </a:r>
          </a:p>
          <a:p>
            <a:r>
              <a:rPr lang="en-US" dirty="0"/>
              <a:t>The MMR vaccine is given as an intramuscular injection (injected into a muscle in </a:t>
            </a:r>
            <a:r>
              <a:rPr lang="en-US" dirty="0" smtClean="0"/>
              <a:t>the </a:t>
            </a:r>
            <a:r>
              <a:rPr lang="en-US" dirty="0"/>
              <a:t>thigh or upper arm). It is given as 2 doses, usually at 12 months and 15 months of age.</a:t>
            </a:r>
          </a:p>
        </p:txBody>
      </p:sp>
    </p:spTree>
    <p:extLst>
      <p:ext uri="{BB962C8B-B14F-4D97-AF65-F5344CB8AC3E}">
        <p14:creationId xmlns:p14="http://schemas.microsoft.com/office/powerpoint/2010/main" val="2359651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endParaRPr lang="en-US" dirty="0" smtClean="0"/>
          </a:p>
          <a:p>
            <a:r>
              <a:rPr lang="en-US" dirty="0" smtClean="0"/>
              <a:t>What </a:t>
            </a:r>
            <a:r>
              <a:rPr lang="en-US" dirty="0"/>
              <a:t>is the </a:t>
            </a:r>
            <a:r>
              <a:rPr lang="en-US" b="1" dirty="0"/>
              <a:t>T</a:t>
            </a:r>
            <a:r>
              <a:rPr lang="en-US" b="1" dirty="0" smtClean="0"/>
              <a:t>etanus </a:t>
            </a:r>
            <a:r>
              <a:rPr lang="en-US" b="1" dirty="0"/>
              <a:t>vaccine</a:t>
            </a:r>
            <a:r>
              <a:rPr lang="en-US" dirty="0"/>
              <a:t>?</a:t>
            </a:r>
          </a:p>
          <a:p>
            <a:r>
              <a:rPr lang="en-US" dirty="0"/>
              <a:t>The tetanus vaccine is used to protect against tetanus infection. This is a serious disease caused by tetanus bacteria, which is found in soil and manure. If an adult or child has a cut exposed to soil, they could get tetanus. </a:t>
            </a:r>
          </a:p>
        </p:txBody>
      </p:sp>
    </p:spTree>
    <p:extLst>
      <p:ext uri="{BB962C8B-B14F-4D97-AF65-F5344CB8AC3E}">
        <p14:creationId xmlns:p14="http://schemas.microsoft.com/office/powerpoint/2010/main" val="38065426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fontScale="92500" lnSpcReduction="10000"/>
          </a:bodyPr>
          <a:lstStyle/>
          <a:p>
            <a:pPr fontAlgn="base"/>
            <a:r>
              <a:rPr lang="en-US" dirty="0"/>
              <a:t>Tetanus is caused by bacteria that enter the body through open wounds. The bacteria cause an increased tightening of muscles, resulting in spasms, stiffness, and arching of the spine. Ultimately, breathing becomes more difficult, and spasms occur more frequently.</a:t>
            </a:r>
          </a:p>
          <a:p>
            <a:pPr fontAlgn="base"/>
            <a:r>
              <a:rPr lang="en-US" dirty="0"/>
              <a:t>People of all ages can get tetanus. But the disease is particularly common and serious in newborn babies. This is called neonatal tetanus. Most infants who get the disease die. Neonatal tetanus is particularly common in rural areas where most deliveries are at home without adequate sterile procedures. </a:t>
            </a:r>
            <a:endParaRPr lang="en-US" dirty="0"/>
          </a:p>
        </p:txBody>
      </p:sp>
    </p:spTree>
    <p:extLst>
      <p:ext uri="{BB962C8B-B14F-4D97-AF65-F5344CB8AC3E}">
        <p14:creationId xmlns:p14="http://schemas.microsoft.com/office/powerpoint/2010/main" val="1126053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en-US" b="1" dirty="0"/>
              <a:t>Other ways tetanus bacteria can get into </a:t>
            </a:r>
            <a:r>
              <a:rPr lang="en-US" b="1" dirty="0" smtClean="0"/>
              <a:t>the </a:t>
            </a:r>
            <a:r>
              <a:rPr lang="en-US" b="1" dirty="0"/>
              <a:t>body are through:</a:t>
            </a:r>
          </a:p>
          <a:p>
            <a:endParaRPr lang="en-US" dirty="0"/>
          </a:p>
          <a:p>
            <a:r>
              <a:rPr lang="en-US" dirty="0"/>
              <a:t>O</a:t>
            </a:r>
            <a:r>
              <a:rPr lang="en-US" dirty="0" smtClean="0"/>
              <a:t>pen </a:t>
            </a:r>
            <a:r>
              <a:rPr lang="en-US" dirty="0"/>
              <a:t>fractures where the skin is broken and the bone exposed</a:t>
            </a:r>
          </a:p>
          <a:p>
            <a:r>
              <a:rPr lang="en-US" dirty="0"/>
              <a:t>B</a:t>
            </a:r>
            <a:r>
              <a:rPr lang="en-US" dirty="0" smtClean="0"/>
              <a:t>ite </a:t>
            </a:r>
            <a:r>
              <a:rPr lang="en-US" dirty="0"/>
              <a:t>wounds</a:t>
            </a:r>
          </a:p>
          <a:p>
            <a:r>
              <a:rPr lang="en-US" dirty="0"/>
              <a:t>W</a:t>
            </a:r>
            <a:r>
              <a:rPr lang="en-US" dirty="0" smtClean="0"/>
              <a:t>ounds </a:t>
            </a:r>
            <a:r>
              <a:rPr lang="en-US" dirty="0"/>
              <a:t>that have foreign objects, such as wood splinters</a:t>
            </a:r>
          </a:p>
          <a:p>
            <a:r>
              <a:rPr lang="en-US" dirty="0"/>
              <a:t>C</a:t>
            </a:r>
            <a:r>
              <a:rPr lang="en-US" dirty="0" smtClean="0"/>
              <a:t>rush </a:t>
            </a:r>
            <a:r>
              <a:rPr lang="en-US" dirty="0"/>
              <a:t>injuries</a:t>
            </a:r>
          </a:p>
          <a:p>
            <a:r>
              <a:rPr lang="en-US" dirty="0"/>
              <a:t>B</a:t>
            </a:r>
            <a:r>
              <a:rPr lang="en-US" dirty="0" smtClean="0"/>
              <a:t>urns</a:t>
            </a:r>
            <a:endParaRPr lang="en-US" dirty="0"/>
          </a:p>
          <a:p>
            <a:r>
              <a:rPr lang="en-US" dirty="0"/>
              <a:t>B</a:t>
            </a:r>
            <a:r>
              <a:rPr lang="en-US" dirty="0" smtClean="0"/>
              <a:t>ody </a:t>
            </a:r>
            <a:r>
              <a:rPr lang="en-US" dirty="0"/>
              <a:t>piercings and tattoos</a:t>
            </a:r>
          </a:p>
          <a:p>
            <a:r>
              <a:rPr lang="en-US" dirty="0"/>
              <a:t>E</a:t>
            </a:r>
            <a:r>
              <a:rPr lang="en-US" dirty="0" smtClean="0"/>
              <a:t>ye </a:t>
            </a:r>
            <a:r>
              <a:rPr lang="en-US" dirty="0"/>
              <a:t>injuries</a:t>
            </a:r>
          </a:p>
          <a:p>
            <a:r>
              <a:rPr lang="en-US" dirty="0"/>
              <a:t>T</a:t>
            </a:r>
            <a:r>
              <a:rPr lang="en-US" dirty="0" smtClean="0"/>
              <a:t>etanus </a:t>
            </a:r>
            <a:r>
              <a:rPr lang="en-US" dirty="0"/>
              <a:t>affects </a:t>
            </a:r>
            <a:r>
              <a:rPr lang="en-US" dirty="0" smtClean="0"/>
              <a:t>the </a:t>
            </a:r>
            <a:r>
              <a:rPr lang="en-US" dirty="0"/>
              <a:t>nervous system and causes severe muscle contractions, mainly of </a:t>
            </a:r>
            <a:r>
              <a:rPr lang="en-US" dirty="0" smtClean="0"/>
              <a:t>the </a:t>
            </a:r>
            <a:r>
              <a:rPr lang="en-US" dirty="0"/>
              <a:t>jaw and neck muscles. </a:t>
            </a:r>
          </a:p>
        </p:txBody>
      </p:sp>
    </p:spTree>
    <p:extLst>
      <p:ext uri="{BB962C8B-B14F-4D97-AF65-F5344CB8AC3E}">
        <p14:creationId xmlns:p14="http://schemas.microsoft.com/office/powerpoint/2010/main" val="4590350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a:bodyPr>
          <a:lstStyle/>
          <a:p>
            <a:r>
              <a:rPr lang="en-US" dirty="0"/>
              <a:t>Four kinds of vaccines used today protect against tetanus, all of which also protect against other diseases:</a:t>
            </a:r>
          </a:p>
          <a:p>
            <a:endParaRPr lang="en-US" dirty="0"/>
          </a:p>
          <a:p>
            <a:r>
              <a:rPr lang="en-US" dirty="0"/>
              <a:t>Diphtheria and tetanus (DT) vaccines</a:t>
            </a:r>
          </a:p>
          <a:p>
            <a:r>
              <a:rPr lang="en-US" dirty="0"/>
              <a:t>Diphtheria, tetanus, and pertussis (</a:t>
            </a:r>
            <a:r>
              <a:rPr lang="en-US" dirty="0" err="1"/>
              <a:t>DTaP</a:t>
            </a:r>
            <a:r>
              <a:rPr lang="en-US" dirty="0"/>
              <a:t>) vaccines</a:t>
            </a:r>
          </a:p>
          <a:p>
            <a:r>
              <a:rPr lang="en-US" dirty="0"/>
              <a:t>Tetanus and diphtheria (Td) vaccines</a:t>
            </a:r>
          </a:p>
          <a:p>
            <a:r>
              <a:rPr lang="en-US" dirty="0"/>
              <a:t>Tetanus, diphtheria, and pertussis (</a:t>
            </a:r>
            <a:r>
              <a:rPr lang="en-US" dirty="0" err="1"/>
              <a:t>Tdap</a:t>
            </a:r>
            <a:r>
              <a:rPr lang="en-US" dirty="0"/>
              <a:t>) vaccines</a:t>
            </a:r>
          </a:p>
          <a:p>
            <a:r>
              <a:rPr lang="en-US" dirty="0"/>
              <a:t>Babies and children younger than 7 years old receive </a:t>
            </a:r>
            <a:r>
              <a:rPr lang="en-US" dirty="0" err="1"/>
              <a:t>DTaP</a:t>
            </a:r>
            <a:r>
              <a:rPr lang="en-US" dirty="0"/>
              <a:t> or DT, while older children and adults receive </a:t>
            </a:r>
            <a:r>
              <a:rPr lang="en-US" dirty="0" err="1"/>
              <a:t>Tdap</a:t>
            </a:r>
            <a:r>
              <a:rPr lang="en-US" dirty="0"/>
              <a:t> and Td</a:t>
            </a:r>
          </a:p>
        </p:txBody>
      </p:sp>
    </p:spTree>
    <p:extLst>
      <p:ext uri="{BB962C8B-B14F-4D97-AF65-F5344CB8AC3E}">
        <p14:creationId xmlns:p14="http://schemas.microsoft.com/office/powerpoint/2010/main" val="2845776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45163"/>
          </a:xfrm>
        </p:spPr>
        <p:txBody>
          <a:bodyPr/>
          <a:lstStyle/>
          <a:p>
            <a:r>
              <a:rPr lang="en-US" sz="2400" dirty="0" smtClean="0"/>
              <a:t>Tetanus </a:t>
            </a:r>
            <a:r>
              <a:rPr lang="en-US" sz="2400" dirty="0"/>
              <a:t>toxoid immunization schedule for women of childbearing age and pregnant women without previous exposure to TT, Td or </a:t>
            </a:r>
            <a:r>
              <a:rPr lang="en-US" sz="2400" dirty="0" err="1" smtClean="0"/>
              <a:t>DTPa</a:t>
            </a:r>
            <a:endParaRPr lang="en-US" sz="2400" dirty="0" smtClean="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362200"/>
            <a:ext cx="80010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6878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b="1" dirty="0" smtClean="0">
              <a:solidFill>
                <a:srgbClr val="000000"/>
              </a:solidFill>
              <a:latin typeface="Open Sans"/>
            </a:endParaRPr>
          </a:p>
          <a:p>
            <a:pPr algn="ctr"/>
            <a:endParaRPr lang="en-US" b="1" dirty="0">
              <a:solidFill>
                <a:srgbClr val="000000"/>
              </a:solidFill>
              <a:latin typeface="Open Sans"/>
            </a:endParaRPr>
          </a:p>
          <a:p>
            <a:pPr algn="ctr"/>
            <a:r>
              <a:rPr lang="en-US" b="1" dirty="0" smtClean="0">
                <a:solidFill>
                  <a:srgbClr val="000000"/>
                </a:solidFill>
                <a:latin typeface="Open Sans"/>
              </a:rPr>
              <a:t>COVID-19 </a:t>
            </a:r>
            <a:r>
              <a:rPr lang="en-US" b="1" dirty="0">
                <a:solidFill>
                  <a:srgbClr val="000000"/>
                </a:solidFill>
                <a:latin typeface="Open Sans"/>
              </a:rPr>
              <a:t>Vaccines While Pregnant or Breastfeeding</a:t>
            </a:r>
          </a:p>
          <a:p>
            <a:pPr algn="ctr"/>
            <a:endParaRPr lang="en-US" dirty="0"/>
          </a:p>
        </p:txBody>
      </p:sp>
    </p:spTree>
    <p:extLst>
      <p:ext uri="{BB962C8B-B14F-4D97-AF65-F5344CB8AC3E}">
        <p14:creationId xmlns:p14="http://schemas.microsoft.com/office/powerpoint/2010/main" val="28186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endParaRPr lang="en-US" dirty="0" smtClean="0">
              <a:solidFill>
                <a:prstClr val="black"/>
              </a:solidFill>
            </a:endParaRPr>
          </a:p>
          <a:p>
            <a:r>
              <a:rPr lang="en-US" dirty="0" smtClean="0">
                <a:solidFill>
                  <a:prstClr val="black"/>
                </a:solidFill>
              </a:rPr>
              <a:t>This </a:t>
            </a:r>
            <a:r>
              <a:rPr lang="en-US" dirty="0">
                <a:solidFill>
                  <a:prstClr val="black"/>
                </a:solidFill>
              </a:rPr>
              <a:t>is why vaccinations are so important for pregnant mothers. Vaccines strengthen the immune systems of body that can fight off serious infectious diseases. A vaccine can help in protection of the mother's body from infections and this immunity passes to her baby during pregnancy. This immunity keeps the child safe during the first few months of life until baby gets his own vaccination</a:t>
            </a:r>
            <a:endParaRPr lang="en-US" sz="4400" dirty="0"/>
          </a:p>
        </p:txBody>
      </p:sp>
    </p:spTree>
    <p:extLst>
      <p:ext uri="{BB962C8B-B14F-4D97-AF65-F5344CB8AC3E}">
        <p14:creationId xmlns:p14="http://schemas.microsoft.com/office/powerpoint/2010/main" val="28448818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a:bodyPr>
          <a:lstStyle/>
          <a:p>
            <a:r>
              <a:rPr lang="en-US" dirty="0"/>
              <a:t>Pregnant and recently pregnant people are more likely to get severely ill with COVID-19 compared with non-pregnant people.</a:t>
            </a:r>
          </a:p>
          <a:p>
            <a:r>
              <a:rPr lang="en-US" dirty="0"/>
              <a:t>Getting a COVID-19 vaccine can help protect </a:t>
            </a:r>
            <a:r>
              <a:rPr lang="en-US" dirty="0" smtClean="0"/>
              <a:t>from </a:t>
            </a:r>
            <a:r>
              <a:rPr lang="en-US" dirty="0"/>
              <a:t>severe illness from COVID-19.</a:t>
            </a:r>
          </a:p>
          <a:p>
            <a:r>
              <a:rPr lang="en-US" dirty="0"/>
              <a:t>COVID-19 vaccination is recommended for people who are pregnant, breastfeeding, trying to get pregnant now, or might become pregnant in the future</a:t>
            </a:r>
            <a:r>
              <a:rPr lang="en-US" dirty="0" smtClean="0"/>
              <a:t>.</a:t>
            </a:r>
            <a:endParaRPr lang="en-US" dirty="0"/>
          </a:p>
        </p:txBody>
      </p:sp>
    </p:spTree>
    <p:extLst>
      <p:ext uri="{BB962C8B-B14F-4D97-AF65-F5344CB8AC3E}">
        <p14:creationId xmlns:p14="http://schemas.microsoft.com/office/powerpoint/2010/main" val="40874829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r>
              <a:rPr lang="en-US" dirty="0"/>
              <a:t>Pregnant people may receive a COVID-19 vaccine booster shot.</a:t>
            </a:r>
          </a:p>
          <a:p>
            <a:r>
              <a:rPr lang="en-US" dirty="0"/>
              <a:t>Evidence about the safety and effectiveness of COVID-19 vaccination during pregnancy has been growing. These data suggest that the benefits of receiving a COVID-19 vaccine outweigh any known or potential risks of vaccination during pregnancy.</a:t>
            </a:r>
          </a:p>
          <a:p>
            <a:r>
              <a:rPr lang="en-US" dirty="0"/>
              <a:t>There is currently no evidence that any vaccines, including COVID-19 vaccines, cause fertility problems in women or men.</a:t>
            </a:r>
          </a:p>
          <a:p>
            <a:endParaRPr lang="en-US" dirty="0"/>
          </a:p>
        </p:txBody>
      </p:sp>
    </p:spTree>
    <p:extLst>
      <p:ext uri="{BB962C8B-B14F-4D97-AF65-F5344CB8AC3E}">
        <p14:creationId xmlns:p14="http://schemas.microsoft.com/office/powerpoint/2010/main" val="21234287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ctr"/>
            <a:endParaRPr lang="en-US" dirty="0" smtClean="0"/>
          </a:p>
          <a:p>
            <a:pPr algn="ctr"/>
            <a:endParaRPr lang="en-US" dirty="0"/>
          </a:p>
          <a:p>
            <a:pPr algn="ctr"/>
            <a:endParaRPr lang="en-US" dirty="0" smtClean="0"/>
          </a:p>
          <a:p>
            <a:pPr marL="0" indent="0" algn="ctr">
              <a:buNone/>
            </a:pPr>
            <a:r>
              <a:rPr lang="en-US" sz="48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rPr>
              <a:t>Thank you</a:t>
            </a:r>
            <a:endParaRPr lang="en-U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lgerian" pitchFamily="82" charset="0"/>
            </a:endParaRPr>
          </a:p>
        </p:txBody>
      </p:sp>
    </p:spTree>
    <p:extLst>
      <p:ext uri="{BB962C8B-B14F-4D97-AF65-F5344CB8AC3E}">
        <p14:creationId xmlns:p14="http://schemas.microsoft.com/office/powerpoint/2010/main" val="504021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b="1" dirty="0">
                <a:solidFill>
                  <a:srgbClr val="C00000"/>
                </a:solidFill>
              </a:rPr>
              <a:t>Definition of Terms</a:t>
            </a:r>
          </a:p>
          <a:p>
            <a:r>
              <a:rPr lang="en-US" b="1" dirty="0">
                <a:solidFill>
                  <a:schemeClr val="accent6">
                    <a:lumMod val="50000"/>
                  </a:schemeClr>
                </a:solidFill>
              </a:rPr>
              <a:t>Immunity:</a:t>
            </a:r>
            <a:r>
              <a:rPr lang="en-US" dirty="0"/>
              <a:t> Protection from an infectious disease. </a:t>
            </a:r>
            <a:r>
              <a:rPr lang="en-US" dirty="0" smtClean="0"/>
              <a:t>If person is </a:t>
            </a:r>
            <a:r>
              <a:rPr lang="en-US" dirty="0"/>
              <a:t>immune to a disease, </a:t>
            </a:r>
            <a:r>
              <a:rPr lang="en-US" dirty="0" smtClean="0"/>
              <a:t>so can </a:t>
            </a:r>
            <a:r>
              <a:rPr lang="en-US" dirty="0"/>
              <a:t>be exposed to it without becoming infected.</a:t>
            </a:r>
          </a:p>
          <a:p>
            <a:r>
              <a:rPr lang="en-US" b="1" dirty="0">
                <a:solidFill>
                  <a:srgbClr val="FF0000"/>
                </a:solidFill>
              </a:rPr>
              <a:t>Vaccine:</a:t>
            </a:r>
            <a:r>
              <a:rPr lang="en-US" dirty="0"/>
              <a:t> A preparation that is used to stimulate the body’s immune response against diseases. Vaccines are usually administered through needle injections, but some can be administered by mouth or sprayed into the nose.</a:t>
            </a:r>
          </a:p>
          <a:p>
            <a:endParaRPr lang="en-US" dirty="0"/>
          </a:p>
        </p:txBody>
      </p:sp>
    </p:spTree>
    <p:extLst>
      <p:ext uri="{BB962C8B-B14F-4D97-AF65-F5344CB8AC3E}">
        <p14:creationId xmlns:p14="http://schemas.microsoft.com/office/powerpoint/2010/main" val="1572910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sz="3000" b="1" dirty="0">
                <a:solidFill>
                  <a:srgbClr val="7030A0"/>
                </a:solidFill>
              </a:rPr>
              <a:t>Vaccination:</a:t>
            </a:r>
            <a:r>
              <a:rPr lang="en-US" sz="3000" dirty="0">
                <a:solidFill>
                  <a:prstClr val="black"/>
                </a:solidFill>
              </a:rPr>
              <a:t> The act of introducing a vaccine into the body to produce protection from a specific disease.</a:t>
            </a:r>
          </a:p>
          <a:p>
            <a:pPr lvl="0"/>
            <a:r>
              <a:rPr lang="en-US" sz="3000" b="1" dirty="0">
                <a:solidFill>
                  <a:schemeClr val="tx2">
                    <a:lumMod val="50000"/>
                  </a:schemeClr>
                </a:solidFill>
              </a:rPr>
              <a:t>Immunization:</a:t>
            </a:r>
            <a:r>
              <a:rPr lang="en-US" sz="3000" dirty="0">
                <a:solidFill>
                  <a:prstClr val="black"/>
                </a:solidFill>
              </a:rPr>
              <a:t> A process by which a person becomes protected against a disease through vaccination. </a:t>
            </a:r>
            <a:endParaRPr lang="en-US" dirty="0"/>
          </a:p>
        </p:txBody>
      </p:sp>
    </p:spTree>
    <p:extLst>
      <p:ext uri="{BB962C8B-B14F-4D97-AF65-F5344CB8AC3E}">
        <p14:creationId xmlns:p14="http://schemas.microsoft.com/office/powerpoint/2010/main" val="1212484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dirty="0" smtClean="0"/>
              <a:t>A </a:t>
            </a:r>
            <a:r>
              <a:rPr lang="en-US" dirty="0"/>
              <a:t>vaccine can confer active immunity against a specific harmful agent by stimulating the immune system to attack the agent. Once stimulated by a vaccine, the antibody-producing cells, called B cells (or B lymphocytes), remain sensitized and ready to respond to the agent should it ever gain entry to the body. </a:t>
            </a:r>
            <a:endParaRPr lang="en-US" dirty="0" smtClean="0"/>
          </a:p>
          <a:p>
            <a:r>
              <a:rPr lang="en-US" dirty="0" smtClean="0"/>
              <a:t>A </a:t>
            </a:r>
            <a:r>
              <a:rPr lang="en-US" dirty="0"/>
              <a:t>vaccine may also confer passive immunity by providing antibodies or lymphocytes already made by an animal or human donor. </a:t>
            </a:r>
          </a:p>
        </p:txBody>
      </p:sp>
    </p:spTree>
    <p:extLst>
      <p:ext uri="{BB962C8B-B14F-4D97-AF65-F5344CB8AC3E}">
        <p14:creationId xmlns:p14="http://schemas.microsoft.com/office/powerpoint/2010/main" val="999679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2667000"/>
          </a:xfrm>
        </p:spPr>
        <p:txBody>
          <a:bodyPr>
            <a:normAutofit fontScale="90000"/>
          </a:bodyPr>
          <a:lstStyle/>
          <a:p>
            <a:pPr algn="l"/>
            <a:r>
              <a:rPr lang="en-US" b="1" dirty="0" smtClean="0">
                <a:solidFill>
                  <a:srgbClr val="0070C0"/>
                </a:solidFill>
                <a:effectLst>
                  <a:outerShdw blurRad="38100" dist="38100" dir="2700000" algn="tl">
                    <a:srgbClr val="000000">
                      <a:alpha val="43137"/>
                    </a:srgbClr>
                  </a:outerShdw>
                </a:effectLst>
              </a:rPr>
              <a:t>Types of Vaccines</a:t>
            </a:r>
            <a:br>
              <a:rPr lang="en-US" b="1" dirty="0" smtClean="0">
                <a:solidFill>
                  <a:srgbClr val="0070C0"/>
                </a:solidFill>
                <a:effectLst>
                  <a:outerShdw blurRad="38100" dist="38100" dir="2700000" algn="tl">
                    <a:srgbClr val="000000">
                      <a:alpha val="43137"/>
                    </a:srgbClr>
                  </a:outerShdw>
                </a:effectLst>
              </a:rPr>
            </a:br>
            <a:r>
              <a:rPr lang="en-US" sz="4000" dirty="0"/>
              <a:t>There are several different types of vaccines. Each type is designed to teach </a:t>
            </a:r>
            <a:r>
              <a:rPr lang="en-US" sz="4000" dirty="0" smtClean="0"/>
              <a:t>the immune </a:t>
            </a:r>
            <a:r>
              <a:rPr lang="en-US" sz="4000" dirty="0"/>
              <a:t>system how to fight off certain kinds of germs—and the serious diseases they cause.</a:t>
            </a:r>
            <a:r>
              <a:rPr lang="en-US" b="1" dirty="0">
                <a:solidFill>
                  <a:srgbClr val="0070C0"/>
                </a:solidFill>
                <a:effectLst>
                  <a:outerShdw blurRad="38100" dist="38100" dir="2700000" algn="tl">
                    <a:srgbClr val="000000">
                      <a:alpha val="43137"/>
                    </a:srgbClr>
                  </a:outerShdw>
                </a:effectLst>
              </a:rPr>
              <a:t/>
            </a:r>
            <a:br>
              <a:rPr lang="en-US" b="1" dirty="0">
                <a:solidFill>
                  <a:srgbClr val="0070C0"/>
                </a:solidFill>
                <a:effectLst>
                  <a:outerShdw blurRad="38100" dist="38100" dir="2700000" algn="tl">
                    <a:srgbClr val="000000">
                      <a:alpha val="43137"/>
                    </a:srgbClr>
                  </a:outerShdw>
                </a:effectLst>
              </a:rPr>
            </a:br>
            <a:r>
              <a:rPr lang="en-US" b="1" dirty="0" smtClean="0">
                <a:solidFill>
                  <a:srgbClr val="0070C0"/>
                </a:solidFill>
                <a:effectLst>
                  <a:outerShdw blurRad="38100" dist="38100" dir="2700000" algn="tl">
                    <a:srgbClr val="000000">
                      <a:alpha val="43137"/>
                    </a:srgbClr>
                  </a:outerShdw>
                </a:effectLst>
              </a:rPr>
              <a:t/>
            </a:r>
            <a:br>
              <a:rPr lang="en-US" b="1" dirty="0" smtClean="0">
                <a:solidFill>
                  <a:srgbClr val="0070C0"/>
                </a:solidFill>
                <a:effectLst>
                  <a:outerShdw blurRad="38100" dist="38100" dir="2700000" algn="tl">
                    <a:srgbClr val="000000">
                      <a:alpha val="43137"/>
                    </a:srgbClr>
                  </a:outerShdw>
                </a:effectLst>
              </a:rPr>
            </a:br>
            <a:r>
              <a:rPr lang="en-US" b="1" dirty="0">
                <a:solidFill>
                  <a:srgbClr val="0070C0"/>
                </a:solidFill>
                <a:effectLst>
                  <a:outerShdw blurRad="38100" dist="38100" dir="2700000" algn="tl">
                    <a:srgbClr val="000000">
                      <a:alpha val="43137"/>
                    </a:srgbClr>
                  </a:outerShdw>
                </a:effectLst>
              </a:rPr>
              <a:t/>
            </a:r>
            <a:br>
              <a:rPr lang="en-US" b="1" dirty="0">
                <a:solidFill>
                  <a:srgbClr val="0070C0"/>
                </a:solidFill>
                <a:effectLst>
                  <a:outerShdw blurRad="38100" dist="38100" dir="2700000" algn="tl">
                    <a:srgbClr val="000000">
                      <a:alpha val="43137"/>
                    </a:srgbClr>
                  </a:outerShdw>
                </a:effectLst>
              </a:rPr>
            </a:b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2155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52400" y="152400"/>
            <a:ext cx="89916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429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74660033"/>
              </p:ext>
            </p:extLst>
          </p:nvPr>
        </p:nvGraphicFramePr>
        <p:xfrm>
          <a:off x="457200" y="-255209"/>
          <a:ext cx="8458200" cy="7265609"/>
        </p:xfrm>
        <a:graphic>
          <a:graphicData uri="http://schemas.openxmlformats.org/drawingml/2006/table">
            <a:tbl>
              <a:tblPr>
                <a:tableStyleId>{16D9F66E-5EB9-4882-86FB-DCBF35E3C3E4}</a:tableStyleId>
              </a:tblPr>
              <a:tblGrid>
                <a:gridCol w="2819400"/>
                <a:gridCol w="5638800"/>
              </a:tblGrid>
              <a:tr h="1262267">
                <a:tc>
                  <a:txBody>
                    <a:bodyPr/>
                    <a:lstStyle/>
                    <a:p>
                      <a:pPr fontAlgn="t"/>
                      <a:r>
                        <a:rPr lang="en-US" sz="2000" b="1" dirty="0">
                          <a:effectLst>
                            <a:outerShdw blurRad="38100" dist="38100" dir="2700000" algn="tl">
                              <a:srgbClr val="000000">
                                <a:alpha val="43137"/>
                              </a:srgbClr>
                            </a:outerShdw>
                          </a:effectLst>
                        </a:rPr>
                        <a:t>Vaccine type</a:t>
                      </a:r>
                    </a:p>
                  </a:txBody>
                  <a:tcPr marL="61244" marR="6124" marT="61244" marB="6124"/>
                </a:tc>
                <a:tc>
                  <a:txBody>
                    <a:bodyPr/>
                    <a:lstStyle/>
                    <a:p>
                      <a:pPr fontAlgn="t"/>
                      <a:r>
                        <a:rPr lang="en-US" sz="2000" b="1" dirty="0">
                          <a:effectLst>
                            <a:outerShdw blurRad="38100" dist="38100" dir="2700000" algn="tl">
                              <a:srgbClr val="000000">
                                <a:alpha val="43137"/>
                              </a:srgbClr>
                            </a:outerShdw>
                          </a:effectLst>
                        </a:rPr>
                        <a:t>Vaccines of this type on U.S. Recommended Childhood (ages 0-6) Immunization Schedule</a:t>
                      </a:r>
                    </a:p>
                  </a:txBody>
                  <a:tcPr marL="61244" marR="6124" marT="61244" marB="6124"/>
                </a:tc>
              </a:tr>
              <a:tr h="1738043">
                <a:tc>
                  <a:txBody>
                    <a:bodyPr/>
                    <a:lstStyle/>
                    <a:p>
                      <a:pPr fontAlgn="t"/>
                      <a:r>
                        <a:rPr lang="en-US" sz="2000" b="1" dirty="0">
                          <a:effectLst/>
                        </a:rPr>
                        <a:t>Live, attenuated</a:t>
                      </a:r>
                    </a:p>
                  </a:txBody>
                  <a:tcPr marL="61244" marR="6124" marT="61244" marB="6124"/>
                </a:tc>
                <a:tc>
                  <a:txBody>
                    <a:bodyPr/>
                    <a:lstStyle/>
                    <a:p>
                      <a:pPr fontAlgn="t"/>
                      <a:r>
                        <a:rPr lang="en-US" sz="2000" dirty="0">
                          <a:effectLst/>
                        </a:rPr>
                        <a:t>Measles, mumps, rubella (MMR combined vaccine)</a:t>
                      </a:r>
                      <a:br>
                        <a:rPr lang="en-US" sz="2000" dirty="0">
                          <a:effectLst/>
                        </a:rPr>
                      </a:br>
                      <a:r>
                        <a:rPr lang="en-US" sz="2000" dirty="0">
                          <a:effectLst/>
                        </a:rPr>
                        <a:t>Varicella (chickenpox)</a:t>
                      </a:r>
                      <a:br>
                        <a:rPr lang="en-US" sz="2000" dirty="0">
                          <a:effectLst/>
                        </a:rPr>
                      </a:br>
                      <a:r>
                        <a:rPr lang="en-US" sz="2000" dirty="0">
                          <a:effectLst/>
                        </a:rPr>
                        <a:t>Influenza (nasal spray)</a:t>
                      </a:r>
                      <a:br>
                        <a:rPr lang="en-US" sz="2000" dirty="0">
                          <a:effectLst/>
                        </a:rPr>
                      </a:br>
                      <a:r>
                        <a:rPr lang="en-US" sz="2000" dirty="0">
                          <a:effectLst/>
                        </a:rPr>
                        <a:t>Rotavirus</a:t>
                      </a:r>
                    </a:p>
                  </a:txBody>
                  <a:tcPr marL="61244" marR="6124" marT="61244" marB="6124"/>
                </a:tc>
              </a:tr>
              <a:tr h="753217">
                <a:tc>
                  <a:txBody>
                    <a:bodyPr/>
                    <a:lstStyle/>
                    <a:p>
                      <a:pPr fontAlgn="t"/>
                      <a:r>
                        <a:rPr lang="en-US" sz="2000" b="1" dirty="0">
                          <a:effectLst/>
                        </a:rPr>
                        <a:t>Inactivated/Killed</a:t>
                      </a:r>
                    </a:p>
                  </a:txBody>
                  <a:tcPr marL="61244" marR="6124" marT="61244" marB="6124"/>
                </a:tc>
                <a:tc>
                  <a:txBody>
                    <a:bodyPr/>
                    <a:lstStyle/>
                    <a:p>
                      <a:pPr fontAlgn="t"/>
                      <a:r>
                        <a:rPr lang="en-US" sz="2000" dirty="0">
                          <a:effectLst/>
                        </a:rPr>
                        <a:t>Polio (IPV)</a:t>
                      </a:r>
                      <a:br>
                        <a:rPr lang="en-US" sz="2000" dirty="0">
                          <a:effectLst/>
                        </a:rPr>
                      </a:br>
                      <a:r>
                        <a:rPr lang="en-US" sz="2000" dirty="0">
                          <a:effectLst/>
                        </a:rPr>
                        <a:t>Hepatitis A</a:t>
                      </a:r>
                    </a:p>
                  </a:txBody>
                  <a:tcPr marL="61244" marR="6124" marT="61244" marB="6124"/>
                </a:tc>
              </a:tr>
              <a:tr h="753217">
                <a:tc>
                  <a:txBody>
                    <a:bodyPr/>
                    <a:lstStyle/>
                    <a:p>
                      <a:pPr fontAlgn="t"/>
                      <a:r>
                        <a:rPr lang="en-US" sz="2000" b="1" dirty="0" smtClean="0">
                          <a:effectLst/>
                        </a:rPr>
                        <a:t>Toxoid</a:t>
                      </a:r>
                      <a:endParaRPr lang="en-US" sz="2000" b="1" dirty="0">
                        <a:effectLst/>
                      </a:endParaRPr>
                    </a:p>
                  </a:txBody>
                  <a:tcPr marL="61244" marR="6124" marT="61244" marB="6124"/>
                </a:tc>
                <a:tc>
                  <a:txBody>
                    <a:bodyPr/>
                    <a:lstStyle/>
                    <a:p>
                      <a:pPr fontAlgn="t"/>
                      <a:r>
                        <a:rPr lang="en-US" sz="2000" dirty="0">
                          <a:effectLst/>
                        </a:rPr>
                        <a:t>Diphtheria, tetanus (part of </a:t>
                      </a:r>
                      <a:r>
                        <a:rPr lang="en-US" sz="2000" dirty="0" err="1">
                          <a:effectLst/>
                        </a:rPr>
                        <a:t>DTaP</a:t>
                      </a:r>
                      <a:r>
                        <a:rPr lang="en-US" sz="2000" dirty="0">
                          <a:effectLst/>
                        </a:rPr>
                        <a:t> combined immunization)</a:t>
                      </a:r>
                    </a:p>
                  </a:txBody>
                  <a:tcPr marL="61244" marR="6124" marT="61244" marB="6124"/>
                </a:tc>
              </a:tr>
              <a:tr h="2386697">
                <a:tc>
                  <a:txBody>
                    <a:bodyPr/>
                    <a:lstStyle/>
                    <a:p>
                      <a:pPr fontAlgn="t"/>
                      <a:r>
                        <a:rPr lang="en-US" sz="2000" b="1" dirty="0">
                          <a:effectLst/>
                        </a:rPr>
                        <a:t>Subunit/conjugate</a:t>
                      </a:r>
                    </a:p>
                  </a:txBody>
                  <a:tcPr marL="61244" marR="6124" marT="61244" marB="6124"/>
                </a:tc>
                <a:tc>
                  <a:txBody>
                    <a:bodyPr/>
                    <a:lstStyle/>
                    <a:p>
                      <a:pPr fontAlgn="t"/>
                      <a:r>
                        <a:rPr lang="en-US" sz="2000" dirty="0">
                          <a:effectLst/>
                        </a:rPr>
                        <a:t>Hepatitis B</a:t>
                      </a:r>
                      <a:br>
                        <a:rPr lang="en-US" sz="2000" dirty="0">
                          <a:effectLst/>
                        </a:rPr>
                      </a:br>
                      <a:r>
                        <a:rPr lang="en-US" sz="2000" dirty="0">
                          <a:effectLst/>
                        </a:rPr>
                        <a:t>Influenza (injection)</a:t>
                      </a:r>
                      <a:br>
                        <a:rPr lang="en-US" sz="2000" dirty="0">
                          <a:effectLst/>
                        </a:rPr>
                      </a:br>
                      <a:r>
                        <a:rPr lang="en-US" sz="2000" dirty="0" err="1">
                          <a:effectLst/>
                        </a:rPr>
                        <a:t>Haemophilus</a:t>
                      </a:r>
                      <a:r>
                        <a:rPr lang="en-US" sz="2000" dirty="0">
                          <a:effectLst/>
                        </a:rPr>
                        <a:t> influenza type b (</a:t>
                      </a:r>
                      <a:r>
                        <a:rPr lang="en-US" sz="2000" dirty="0" err="1">
                          <a:effectLst/>
                        </a:rPr>
                        <a:t>Hib</a:t>
                      </a:r>
                      <a:r>
                        <a:rPr lang="en-US" sz="2000" dirty="0">
                          <a:effectLst/>
                        </a:rPr>
                        <a:t>)</a:t>
                      </a:r>
                      <a:br>
                        <a:rPr lang="en-US" sz="2000" dirty="0">
                          <a:effectLst/>
                        </a:rPr>
                      </a:br>
                      <a:r>
                        <a:rPr lang="en-US" sz="2000" dirty="0">
                          <a:effectLst/>
                        </a:rPr>
                        <a:t>Pertussis (part of </a:t>
                      </a:r>
                      <a:r>
                        <a:rPr lang="en-US" sz="2000" dirty="0" err="1">
                          <a:effectLst/>
                        </a:rPr>
                        <a:t>DTaP</a:t>
                      </a:r>
                      <a:r>
                        <a:rPr lang="en-US" sz="2000" dirty="0">
                          <a:effectLst/>
                        </a:rPr>
                        <a:t> combined immunization)</a:t>
                      </a:r>
                      <a:br>
                        <a:rPr lang="en-US" sz="2000" dirty="0">
                          <a:effectLst/>
                        </a:rPr>
                      </a:br>
                      <a:r>
                        <a:rPr lang="en-US" sz="2000" dirty="0">
                          <a:effectLst/>
                        </a:rPr>
                        <a:t>Pneumococcal</a:t>
                      </a:r>
                      <a:br>
                        <a:rPr lang="en-US" sz="2000" dirty="0">
                          <a:effectLst/>
                        </a:rPr>
                      </a:br>
                      <a:r>
                        <a:rPr lang="en-US" sz="2000" dirty="0">
                          <a:effectLst/>
                        </a:rPr>
                        <a:t>Meningococcal</a:t>
                      </a:r>
                    </a:p>
                  </a:txBody>
                  <a:tcPr marL="61244" marR="6124" marT="61244" marB="6124"/>
                </a:tc>
              </a:tr>
              <a:tr h="193159">
                <a:tc>
                  <a:txBody>
                    <a:bodyPr/>
                    <a:lstStyle/>
                    <a:p>
                      <a:pPr fontAlgn="t"/>
                      <a:r>
                        <a:rPr lang="en-US" sz="2000" b="1" dirty="0" smtClean="0">
                          <a:effectLst/>
                        </a:rPr>
                        <a:t>mRNA</a:t>
                      </a:r>
                      <a:endParaRPr lang="en-US" sz="2000" b="1" dirty="0">
                        <a:effectLst/>
                      </a:endParaRPr>
                    </a:p>
                  </a:txBody>
                  <a:tcPr marL="61244" marR="6124" marT="61244" marB="6124"/>
                </a:tc>
                <a:tc>
                  <a:txBody>
                    <a:bodyPr/>
                    <a:lstStyle/>
                    <a:p>
                      <a:pPr fontAlgn="t"/>
                      <a:r>
                        <a:rPr lang="en-US" sz="2000" dirty="0" err="1" smtClean="0">
                          <a:effectLst/>
                        </a:rPr>
                        <a:t>Covid</a:t>
                      </a:r>
                      <a:r>
                        <a:rPr lang="en-US" sz="2000" dirty="0" smtClean="0">
                          <a:effectLst/>
                        </a:rPr>
                        <a:t> -19</a:t>
                      </a:r>
                      <a:endParaRPr lang="en-US" sz="2000" dirty="0">
                        <a:effectLst/>
                      </a:endParaRPr>
                    </a:p>
                  </a:txBody>
                  <a:tcPr marL="61244" marR="6124" marT="61244" marB="6124"/>
                </a:tc>
              </a:tr>
            </a:tbl>
          </a:graphicData>
        </a:graphic>
      </p:graphicFrame>
    </p:spTree>
    <p:extLst>
      <p:ext uri="{BB962C8B-B14F-4D97-AF65-F5344CB8AC3E}">
        <p14:creationId xmlns:p14="http://schemas.microsoft.com/office/powerpoint/2010/main" val="36862619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3015</TotalTime>
  <Words>1850</Words>
  <Application>Microsoft Office PowerPoint</Application>
  <PresentationFormat>On-screen Show (4:3)</PresentationFormat>
  <Paragraphs>107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Types of Vaccines There are several different types of vaccines. Each type is designed to teach the immune system how to fight off certain kinds of germs—and the serious diseases they cause.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Maher</cp:lastModifiedBy>
  <cp:revision>31</cp:revision>
  <dcterms:created xsi:type="dcterms:W3CDTF">2006-08-16T00:00:00Z</dcterms:created>
  <dcterms:modified xsi:type="dcterms:W3CDTF">2021-11-27T17:23:06Z</dcterms:modified>
</cp:coreProperties>
</file>